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6" r:id="rId12"/>
    <p:sldId id="265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16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08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75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53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44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08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5871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456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721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2F6FD3-D000-446E-9A07-BCF67B1B82DC}" type="datetimeFigureOut">
              <a:rPr lang="ru-KZ" smtClean="0"/>
              <a:t>05.11.2025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D69B69-0CB1-49A9-B58B-A668A66FEF32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олекулярная структура стекла">
            <a:extLst>
              <a:ext uri="{FF2B5EF4-FFF2-40B4-BE49-F238E27FC236}">
                <a16:creationId xmlns:a16="http://schemas.microsoft.com/office/drawing/2014/main" id="{65F37DC9-207D-AAB5-71CC-8210347BB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1EAD7-E50E-5F28-3BAF-8C3C20ED2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316533"/>
            <a:ext cx="11673841" cy="200857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Chemistry of complex compounds. Basic concepts of chemical coordination compounds. Classification and nomenclature of complex compounds</a:t>
            </a:r>
            <a:endParaRPr lang="ru-KZ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CDE2C-0946-5772-38E4-EDC0EF93A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pHd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Bakhadur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askar</a:t>
            </a:r>
            <a:endParaRPr lang="ru-KZ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4C346-2E12-A186-441B-525BAC014E78}"/>
              </a:ext>
            </a:extLst>
          </p:cNvPr>
          <p:cNvSpPr txBox="1"/>
          <p:nvPr/>
        </p:nvSpPr>
        <p:spPr>
          <a:xfrm>
            <a:off x="10342880" y="477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A02907-CD6E-E230-4946-B185503A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5606"/>
            <a:ext cx="1608378" cy="1663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26B11E-9099-F5A4-0EB1-0E6F6F2A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859" y="126514"/>
            <a:ext cx="1755741" cy="17328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98EEF-3D32-15E0-299F-A1AEBCFFA38D}"/>
              </a:ext>
            </a:extLst>
          </p:cNvPr>
          <p:cNvSpPr txBox="1"/>
          <p:nvPr/>
        </p:nvSpPr>
        <p:spPr>
          <a:xfrm>
            <a:off x="1850279" y="307328"/>
            <a:ext cx="828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Al-Farabi Kazakh National University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of Chemistry and Chemical technology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General and Inorganic Chemistry</a:t>
            </a:r>
            <a:endParaRPr kumimoji="0" lang="ru-K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86256-056F-D314-263D-8555E492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A086-23EB-2D19-3E4C-7FE016A1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Complex compounds play crucial roles in industrial, biological, and medical chemistry:</a:t>
            </a:r>
          </a:p>
          <a:p>
            <a:r>
              <a:rPr lang="en-US" u="sng" dirty="0"/>
              <a:t>Industrial Catalysts:</a:t>
            </a:r>
            <a:br>
              <a:rPr lang="en-US" u="sng" dirty="0"/>
            </a:br>
            <a:r>
              <a:rPr lang="en-US" dirty="0"/>
              <a:t>[</a:t>
            </a:r>
            <a:r>
              <a:rPr lang="en-US" dirty="0" err="1"/>
              <a:t>PtCl</a:t>
            </a:r>
            <a:r>
              <a:rPr lang="en-US" dirty="0"/>
              <a:t>₂(</a:t>
            </a:r>
            <a:r>
              <a:rPr lang="en-US" dirty="0" err="1"/>
              <a:t>PPh</a:t>
            </a:r>
            <a:r>
              <a:rPr lang="en-US" dirty="0"/>
              <a:t>₃)₂] (Wilkinson’s catalyst) used in hydrogenation reactions.</a:t>
            </a:r>
          </a:p>
          <a:p>
            <a:r>
              <a:rPr lang="en-US" u="sng" dirty="0"/>
              <a:t>Analytical Chemistry:</a:t>
            </a:r>
            <a:br>
              <a:rPr lang="en-US" dirty="0"/>
            </a:br>
            <a:r>
              <a:rPr lang="en-US" dirty="0"/>
              <a:t>Formation of colored complexes for metal ion detection (e.g., [Fe(SCN)]²⁺).</a:t>
            </a:r>
          </a:p>
          <a:p>
            <a:r>
              <a:rPr lang="en-US" u="sng" dirty="0"/>
              <a:t>Biological Systems:</a:t>
            </a:r>
          </a:p>
          <a:p>
            <a:pPr lvl="1"/>
            <a:r>
              <a:rPr lang="en-US" dirty="0"/>
              <a:t>Hemoglobin: Fe²⁺ complex with porphyrin ligand carries oxygen.</a:t>
            </a:r>
          </a:p>
          <a:p>
            <a:pPr lvl="1"/>
            <a:r>
              <a:rPr lang="en-US" dirty="0"/>
              <a:t>Chlorophyll: Mg²⁺ complex involved in photosynthesis.</a:t>
            </a:r>
          </a:p>
          <a:p>
            <a:pPr lvl="1"/>
            <a:r>
              <a:rPr lang="en-US" dirty="0"/>
              <a:t>Vitamin B₁₂: Co³⁺ complex essential for metabolism.</a:t>
            </a:r>
          </a:p>
          <a:p>
            <a:r>
              <a:rPr lang="en-US" u="sng" dirty="0"/>
              <a:t>Medicine:</a:t>
            </a:r>
            <a:br>
              <a:rPr lang="en-US" dirty="0"/>
            </a:br>
            <a:r>
              <a:rPr lang="en-US" dirty="0"/>
              <a:t>Cisplatin ([Pt(NH₃)₂Cl₂]) used in cancer chemotherapy.</a:t>
            </a:r>
          </a:p>
          <a:p>
            <a:r>
              <a:rPr lang="en-US" dirty="0"/>
              <a:t>Complex chemistry bridges inorganic chemistry, biochemistry, and materials science.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231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016E-9D3C-C6A5-F66D-3169131A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DCEC6-6BD3-4DEB-D5C7-AF7C74BF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Coordination compounds consist of a central metal ion bonded to ligands via coordinate covalent bonds.</a:t>
            </a:r>
          </a:p>
          <a:p>
            <a:r>
              <a:rPr lang="en-US" dirty="0"/>
              <a:t>Coordination number, ligand type, and geometry define complex stability and properties.</a:t>
            </a:r>
          </a:p>
          <a:p>
            <a:r>
              <a:rPr lang="en-US" dirty="0"/>
              <a:t>IUPAC nomenclature provides systematic naming of all coordination entities.</a:t>
            </a:r>
          </a:p>
          <a:p>
            <a:r>
              <a:rPr lang="en-US" dirty="0"/>
              <a:t>Complexes exhibit structural and stereoisomerism, influencing their reactivity and applications.</a:t>
            </a:r>
          </a:p>
          <a:p>
            <a:r>
              <a:rPr lang="en-US" dirty="0"/>
              <a:t>Coordination compounds are essential in catalysis, medicine, materials, and biological systems.</a:t>
            </a:r>
          </a:p>
          <a:p>
            <a:r>
              <a:rPr lang="en-US" dirty="0"/>
              <a:t>Coordination chemistry reveals the diversity and precision of metal-ligand interactions, connecting the structure of matter to its reactivity, function, and applications across all branches of science.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5428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74C6-51F8-1CBD-0DE8-C18A41D7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Questions?</a:t>
            </a:r>
            <a:endParaRPr lang="ru-KZ" sz="4400">
              <a:solidFill>
                <a:srgbClr val="FFFFFF"/>
              </a:solidFill>
            </a:endParaRPr>
          </a:p>
        </p:txBody>
      </p:sp>
      <p:pic>
        <p:nvPicPr>
          <p:cNvPr id="4" name="Picture 3" descr="Желтый вопросительный знак">
            <a:extLst>
              <a:ext uri="{FF2B5EF4-FFF2-40B4-BE49-F238E27FC236}">
                <a16:creationId xmlns:a16="http://schemas.microsoft.com/office/drawing/2014/main" id="{AC8FCF41-CA8A-86E8-5A8A-7FE748C0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26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7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D2027-6CD2-2BAA-928B-0D35C287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Complex compounds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AD0FBD-DBDA-2685-DC72-28D17E2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Complex compounds (also known as coordination compounds) are substances in which a central metal atom or ion is bonded to one or more molecules or ions (ligands) through coordinate covalent bonds.</a:t>
            </a:r>
          </a:p>
          <a:p>
            <a:r>
              <a:rPr lang="en-US" u="sng" dirty="0"/>
              <a:t>Examples:</a:t>
            </a:r>
          </a:p>
          <a:p>
            <a:r>
              <a:rPr lang="en-US" i="1" dirty="0"/>
              <a:t>[Cu(NH₃)₄]²⁺</a:t>
            </a:r>
          </a:p>
          <a:p>
            <a:r>
              <a:rPr lang="en-US" i="1" dirty="0"/>
              <a:t>[Fe(CN)₆]³⁻</a:t>
            </a:r>
          </a:p>
          <a:p>
            <a:r>
              <a:rPr lang="en-US" i="1" dirty="0"/>
              <a:t>[</a:t>
            </a:r>
            <a:r>
              <a:rPr lang="en-US" i="1" dirty="0" err="1"/>
              <a:t>CoCl</a:t>
            </a:r>
            <a:r>
              <a:rPr lang="en-US" i="1" dirty="0"/>
              <a:t>₆]³⁻</a:t>
            </a:r>
          </a:p>
          <a:p>
            <a:endParaRPr lang="ru-KZ" dirty="0"/>
          </a:p>
        </p:txBody>
      </p:sp>
      <p:pic>
        <p:nvPicPr>
          <p:cNvPr id="1026" name="Picture 2" descr="Coordination Chemistry - Chemistry LibreTexts">
            <a:extLst>
              <a:ext uri="{FF2B5EF4-FFF2-40B4-BE49-F238E27FC236}">
                <a16:creationId xmlns:a16="http://schemas.microsoft.com/office/drawing/2014/main" id="{1A732807-4D0F-2462-61FB-550C0381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084269"/>
            <a:ext cx="3135109" cy="31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9BCBB-C79C-E7ED-A78C-5490C58B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Historical background</a:t>
            </a:r>
            <a:endParaRPr lang="ru-KZ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6F8B9-464D-4230-4794-825C1B9C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The systematic study began with Alfred Werner (1893), who proposed the coordination theory and explained the spatial arrangement (geometry) of ligands around a metal ion.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Werner’s model earned him the Nobel Prize in Chemistry (1913) for establishing modern coordination chemistry.</a:t>
            </a:r>
          </a:p>
          <a:p>
            <a:endParaRPr lang="ru-KZ" sz="1800">
              <a:solidFill>
                <a:srgbClr val="FFFFFF"/>
              </a:solidFill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2052" name="Picture 4" descr="Nobel Peace Prize - Behind The News">
            <a:extLst>
              <a:ext uri="{FF2B5EF4-FFF2-40B4-BE49-F238E27FC236}">
                <a16:creationId xmlns:a16="http://schemas.microsoft.com/office/drawing/2014/main" id="{672D534A-3073-38F3-F1CD-E9FE25786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t="8581" r="26550" b="9383"/>
          <a:stretch>
            <a:fillRect/>
          </a:stretch>
        </p:blipFill>
        <p:spPr bwMode="auto">
          <a:xfrm>
            <a:off x="8557088" y="484631"/>
            <a:ext cx="2664275" cy="25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Rectangle 2071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lfred Werner Legacy">
            <a:extLst>
              <a:ext uri="{FF2B5EF4-FFF2-40B4-BE49-F238E27FC236}">
                <a16:creationId xmlns:a16="http://schemas.microsoft.com/office/drawing/2014/main" id="{97F64C35-B611-F4CC-A733-3308275D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42"/>
          <a:stretch>
            <a:fillRect/>
          </a:stretch>
        </p:blipFill>
        <p:spPr bwMode="auto">
          <a:xfrm>
            <a:off x="8913953" y="3782735"/>
            <a:ext cx="1950545" cy="25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5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13BAE-E814-848B-D2BF-78396ACB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concepts and terminology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3C943-CEE3-E1D9-2035-F2204E2E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833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Central Metal Atom/Ion- usually a transition metal (Fe, Co, Ni, Cu, Pt) capable of forming multiple bonds through its vacant d-orbitals.</a:t>
            </a:r>
          </a:p>
          <a:p>
            <a:r>
              <a:rPr lang="en-US" sz="2400" dirty="0"/>
              <a:t>Ligand- a molecule or ion that donates a lone pair of electrons to the metal center.</a:t>
            </a:r>
          </a:p>
          <a:p>
            <a:r>
              <a:rPr lang="en-US" sz="2400" dirty="0"/>
              <a:t>Monodentate ligands (bind through one donor atom): H₂O, NH₃, Cl⁻.</a:t>
            </a:r>
          </a:p>
          <a:p>
            <a:r>
              <a:rPr lang="en-US" sz="2400" dirty="0"/>
              <a:t>Polydentate ligands (bind through several donor atoms): EDTA⁴⁻, </a:t>
            </a:r>
            <a:r>
              <a:rPr lang="en-US" sz="2400" dirty="0" err="1"/>
              <a:t>en</a:t>
            </a:r>
            <a:r>
              <a:rPr lang="en-US" sz="2400" dirty="0"/>
              <a:t> (ethylenediamine).</a:t>
            </a:r>
          </a:p>
          <a:p>
            <a:r>
              <a:rPr lang="en-US" sz="2400" dirty="0"/>
              <a:t>Coordination Number- the total number of ligand donor atoms directly bonded to the central metal (e.g., 6 in [Co(NH₃)₆]³⁺).</a:t>
            </a:r>
          </a:p>
          <a:p>
            <a:r>
              <a:rPr lang="en-US" sz="2400" dirty="0"/>
              <a:t>Coordination Sphere- includes the metal and directly attached ligands — represented by [ ] brackets. Ions outside brackets are counterions balancing the overall charge.</a:t>
            </a: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4366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C3E8-22EC-09AB-13A8-8D95D36F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b="1" dirty="0"/>
              <a:t>Structure and bonding</a:t>
            </a:r>
            <a:endParaRPr lang="ru-KZ" dirty="0"/>
          </a:p>
        </p:txBody>
      </p:sp>
      <p:pic>
        <p:nvPicPr>
          <p:cNvPr id="3074" name="Picture 2" descr="Introduction to Coordination Compounds - ScienceDirect">
            <a:extLst>
              <a:ext uri="{FF2B5EF4-FFF2-40B4-BE49-F238E27FC236}">
                <a16:creationId xmlns:a16="http://schemas.microsoft.com/office/drawing/2014/main" id="{3AADBCED-788A-3C06-464E-654419E1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90" y="640081"/>
            <a:ext cx="3585532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AB2B1-2B68-21E5-6927-BBD81746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Coordination compounds exhibit specific geometric arrangements depending on coordination number and hybridization:</a:t>
            </a:r>
          </a:p>
          <a:p>
            <a:r>
              <a:rPr lang="en-US" dirty="0"/>
              <a:t>Coordination number 2 → linear geometry (e.g., [Ag(NH₃)₂]⁺)</a:t>
            </a:r>
          </a:p>
          <a:p>
            <a:r>
              <a:rPr lang="en-US" dirty="0"/>
              <a:t>Coordination number 4 → tetrahedral or square planar (e.g., [</a:t>
            </a:r>
            <a:r>
              <a:rPr lang="en-US" dirty="0" err="1"/>
              <a:t>CuCl</a:t>
            </a:r>
            <a:r>
              <a:rPr lang="en-US" dirty="0"/>
              <a:t>₄]²⁻, [Pt(NH₃)₂Cl₂])</a:t>
            </a:r>
          </a:p>
          <a:p>
            <a:r>
              <a:rPr lang="en-US" dirty="0"/>
              <a:t>Coordination number 6 → octahedral (e.g., [Fe(CN)₆]³⁻, [Co(NH₃)₆]³⁺)</a:t>
            </a:r>
          </a:p>
          <a:p>
            <a:endParaRPr lang="ru-KZ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322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5" name="Rectangle 4124">
            <a:extLst>
              <a:ext uri="{FF2B5EF4-FFF2-40B4-BE49-F238E27FC236}">
                <a16:creationId xmlns:a16="http://schemas.microsoft.com/office/drawing/2014/main" id="{75896A25-D088-48F0-A2E7-9C44D9F6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4126">
            <a:extLst>
              <a:ext uri="{FF2B5EF4-FFF2-40B4-BE49-F238E27FC236}">
                <a16:creationId xmlns:a16="http://schemas.microsoft.com/office/drawing/2014/main" id="{DDCD6B11-13E6-4A46-9C85-F8EB0F35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C568F-F94C-7470-3C84-BCDE5D8E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Bonding models</a:t>
            </a:r>
            <a:endParaRPr lang="ru-KZ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92356-2056-A48E-CA1F-CEB5DA20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Valence Bond Theory (VBT):</a:t>
            </a:r>
            <a:r>
              <a:rPr lang="en-US" sz="1800">
                <a:solidFill>
                  <a:srgbClr val="FFFFFF"/>
                </a:solidFill>
              </a:rPr>
              <a:t> explains hybridization of metal orbitals.</a:t>
            </a:r>
          </a:p>
          <a:p>
            <a:r>
              <a:rPr lang="en-US" sz="1800" b="1">
                <a:solidFill>
                  <a:srgbClr val="FFFFFF"/>
                </a:solidFill>
              </a:rPr>
              <a:t>Crystal Field Theory (CFT):</a:t>
            </a:r>
            <a:r>
              <a:rPr lang="en-US" sz="1800">
                <a:solidFill>
                  <a:srgbClr val="FFFFFF"/>
                </a:solidFill>
              </a:rPr>
              <a:t> describes splitting of d-orbitals in ligand fields and magnetic properties.</a:t>
            </a:r>
          </a:p>
          <a:p>
            <a:r>
              <a:rPr lang="en-US" sz="1800" b="1">
                <a:solidFill>
                  <a:srgbClr val="FFFFFF"/>
                </a:solidFill>
              </a:rPr>
              <a:t>Ligand Field Theory (LFT):</a:t>
            </a:r>
            <a:r>
              <a:rPr lang="en-US" sz="1800">
                <a:solidFill>
                  <a:srgbClr val="FFFFFF"/>
                </a:solidFill>
              </a:rPr>
              <a:t> combines crystal field and molecular orbital approaches for greater accuracy.</a:t>
            </a:r>
          </a:p>
          <a:p>
            <a:endParaRPr lang="ru-KZ" sz="1800">
              <a:solidFill>
                <a:srgbClr val="FFFFFF"/>
              </a:solidFill>
            </a:endParaRPr>
          </a:p>
        </p:txBody>
      </p: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75EBCDCE-0F4C-477C-AB15-886C5F27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pic>
        <p:nvPicPr>
          <p:cNvPr id="4102" name="Picture 6" descr="Ligand Field Theory Part 1 | LFT | Molecular Orbital Theory | ACFT |  Coordination Chemistry | ZCC">
            <a:extLst>
              <a:ext uri="{FF2B5EF4-FFF2-40B4-BE49-F238E27FC236}">
                <a16:creationId xmlns:a16="http://schemas.microsoft.com/office/drawing/2014/main" id="{FF8E1A88-6C56-FD53-87FB-57491DC3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073" y="484631"/>
            <a:ext cx="3108305" cy="17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Rectangle 4130">
            <a:extLst>
              <a:ext uri="{FF2B5EF4-FFF2-40B4-BE49-F238E27FC236}">
                <a16:creationId xmlns:a16="http://schemas.microsoft.com/office/drawing/2014/main" id="{17820F06-C1AE-4232-AEE8-3AC8189E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alence Bond Theory - GeeksforGeeks">
            <a:extLst>
              <a:ext uri="{FF2B5EF4-FFF2-40B4-BE49-F238E27FC236}">
                <a16:creationId xmlns:a16="http://schemas.microsoft.com/office/drawing/2014/main" id="{118E970A-3677-CEC0-C69D-C34C8DE1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169" y="2554787"/>
            <a:ext cx="3208113" cy="17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3" name="Rectangle 4132">
            <a:extLst>
              <a:ext uri="{FF2B5EF4-FFF2-40B4-BE49-F238E27FC236}">
                <a16:creationId xmlns:a16="http://schemas.microsoft.com/office/drawing/2014/main" id="{9A62E9AA-DA4C-405A-B6ED-5B1FE7A8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rystal Field Theory (CFT): Explanation, Need and Examples">
            <a:extLst>
              <a:ext uri="{FF2B5EF4-FFF2-40B4-BE49-F238E27FC236}">
                <a16:creationId xmlns:a16="http://schemas.microsoft.com/office/drawing/2014/main" id="{FA840939-8F5F-005A-D9EA-5D3801D5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367" y="4624943"/>
            <a:ext cx="2515717" cy="17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C0A84-10AB-30E5-153B-628E0296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complex compounds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1578F-0E6C-05D4-D213-B00D1D07B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Complexes can be classified in several ways:</a:t>
            </a:r>
          </a:p>
          <a:p>
            <a:r>
              <a:rPr lang="en-US" dirty="0"/>
              <a:t>1. Based on the Nature of Ligands:</a:t>
            </a:r>
          </a:p>
          <a:p>
            <a:r>
              <a:rPr lang="en-US" dirty="0"/>
              <a:t>Simple complexes: contain only one type of ligand (e.g., [Cu(NH₃)₄]²⁺).</a:t>
            </a:r>
          </a:p>
          <a:p>
            <a:r>
              <a:rPr lang="en-US" dirty="0"/>
              <a:t>Mixed-ligand complexes: contain different ligands (e.g., [Co(NH₃)₄Cl₂]⁺).</a:t>
            </a:r>
          </a:p>
          <a:p>
            <a:r>
              <a:rPr lang="en-US" dirty="0"/>
              <a:t>2. Based on Ionization:</a:t>
            </a:r>
          </a:p>
          <a:p>
            <a:r>
              <a:rPr lang="en-US" dirty="0"/>
              <a:t>Ionic complexes: dissociate in solution (e.g., [Co(NH₃)₆]Cl₃ → [Co(NH₃)₆]³⁺ + 3Cl⁻).</a:t>
            </a:r>
          </a:p>
          <a:p>
            <a:r>
              <a:rPr lang="en-US" dirty="0"/>
              <a:t>Nonionic complexes: remain intact (e.g., [Ni(CO)₄]).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66A742-812A-C161-2518-CEB954925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3. Based on Charge:</a:t>
            </a:r>
          </a:p>
          <a:p>
            <a:r>
              <a:rPr lang="en-US" dirty="0"/>
              <a:t>Cationic complexes: [Co(NH₃)₆]³⁺</a:t>
            </a:r>
          </a:p>
          <a:p>
            <a:r>
              <a:rPr lang="en-US" dirty="0"/>
              <a:t>Anionic complexes: [Fe(CN)₆]⁴⁻</a:t>
            </a:r>
          </a:p>
          <a:p>
            <a:r>
              <a:rPr lang="en-US" dirty="0"/>
              <a:t>Neutral complexes: [Ni(CO)₄]</a:t>
            </a:r>
          </a:p>
          <a:p>
            <a:r>
              <a:rPr lang="en-US" dirty="0"/>
              <a:t>4. Based on Coordination Number and Geometry:</a:t>
            </a:r>
          </a:p>
          <a:p>
            <a:r>
              <a:rPr lang="en-US" dirty="0"/>
              <a:t>Linear, tetrahedral, square planar, or octahedral.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2340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C2EAF-575A-B1D6-B650-6EC76A8E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Nomenclature rules (IUPAC system)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627F9-7001-8A5C-2FB4-90D35BF4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138167" cy="451615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Nomenclature of complex compounds follows IUPAC conventions:</a:t>
            </a:r>
          </a:p>
          <a:p>
            <a:r>
              <a:rPr lang="en-US" dirty="0"/>
              <a:t>Cation named before anion (whether complex or simple).</a:t>
            </a:r>
          </a:p>
          <a:p>
            <a:r>
              <a:rPr lang="en-US" dirty="0"/>
              <a:t>Within the complex ion:</a:t>
            </a:r>
          </a:p>
          <a:p>
            <a:pPr lvl="1"/>
            <a:r>
              <a:rPr lang="en-US" dirty="0"/>
              <a:t>Ligands are named alphabetically before the metal.</a:t>
            </a:r>
          </a:p>
          <a:p>
            <a:pPr lvl="1"/>
            <a:r>
              <a:rPr lang="en-US" dirty="0"/>
              <a:t>Prefixes (di-, tri-, tetra-, etc.) denote the number of identical ligands.</a:t>
            </a:r>
          </a:p>
          <a:p>
            <a:pPr lvl="1"/>
            <a:r>
              <a:rPr lang="en-US" dirty="0"/>
              <a:t>For polydentate ligands, use special prefixes (bis-, tris-, </a:t>
            </a:r>
            <a:r>
              <a:rPr lang="en-US" dirty="0" err="1"/>
              <a:t>tetrakis</a:t>
            </a:r>
            <a:r>
              <a:rPr lang="en-US" dirty="0"/>
              <a:t>-).</a:t>
            </a:r>
          </a:p>
          <a:p>
            <a:r>
              <a:rPr lang="en-US" dirty="0"/>
              <a:t>Anionic ligands end with “-o” (Cl⁻ → </a:t>
            </a:r>
            <a:r>
              <a:rPr lang="en-US" dirty="0" err="1"/>
              <a:t>chloro</a:t>
            </a:r>
            <a:r>
              <a:rPr lang="en-US" dirty="0"/>
              <a:t>, CN⁻ → </a:t>
            </a:r>
            <a:r>
              <a:rPr lang="en-US" dirty="0" err="1"/>
              <a:t>cyano</a:t>
            </a:r>
            <a:r>
              <a:rPr lang="en-US" dirty="0"/>
              <a:t>, OH⁻ → </a:t>
            </a:r>
            <a:r>
              <a:rPr lang="en-US" dirty="0" err="1"/>
              <a:t>hydroxo</a:t>
            </a:r>
            <a:r>
              <a:rPr lang="en-US" dirty="0"/>
              <a:t>).</a:t>
            </a:r>
          </a:p>
          <a:p>
            <a:r>
              <a:rPr lang="en-US" dirty="0"/>
              <a:t>Neutral ligands keep their molecular names (NH₃ → ammine, H₂O → aqua, CO → carbonyl).</a:t>
            </a:r>
          </a:p>
          <a:p>
            <a:r>
              <a:rPr lang="en-US" dirty="0"/>
              <a:t>Metal names:</a:t>
            </a:r>
          </a:p>
          <a:p>
            <a:pPr lvl="1"/>
            <a:r>
              <a:rPr lang="en-US" dirty="0"/>
              <a:t>Cationic complex → metal name unchanged (e.g., cobalt).</a:t>
            </a:r>
          </a:p>
          <a:p>
            <a:pPr lvl="1"/>
            <a:r>
              <a:rPr lang="en-US" dirty="0"/>
              <a:t>Anionic complex → metal name ends in “-ate” (e.g., ferrate for Fe).</a:t>
            </a:r>
          </a:p>
          <a:p>
            <a:r>
              <a:rPr lang="en-US" dirty="0"/>
              <a:t>Oxidation state of metal is shown in Roman numerals in parentheses.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[Cr(H₂O)₆]Cl₃ → </a:t>
            </a:r>
            <a:r>
              <a:rPr lang="en-US" dirty="0" err="1"/>
              <a:t>hexaaquachromium</a:t>
            </a:r>
            <a:r>
              <a:rPr lang="en-US" dirty="0"/>
              <a:t>(III) chloride</a:t>
            </a:r>
          </a:p>
          <a:p>
            <a:r>
              <a:rPr lang="en-US" dirty="0"/>
              <a:t>[Co(NH₃)₄Cl₂]Cl → </a:t>
            </a:r>
            <a:r>
              <a:rPr lang="en-US" dirty="0" err="1"/>
              <a:t>tetraammine­dichlorocobalt</a:t>
            </a:r>
            <a:r>
              <a:rPr lang="en-US" dirty="0"/>
              <a:t>(III) chloride</a:t>
            </a:r>
          </a:p>
          <a:p>
            <a:r>
              <a:rPr lang="en-US" dirty="0"/>
              <a:t>K₂[</a:t>
            </a:r>
            <a:r>
              <a:rPr lang="en-US" dirty="0" err="1"/>
              <a:t>PtCl</a:t>
            </a:r>
            <a:r>
              <a:rPr lang="en-US" dirty="0"/>
              <a:t>₆] → potassium </a:t>
            </a:r>
            <a:r>
              <a:rPr lang="en-US" dirty="0" err="1"/>
              <a:t>hexachloroplatinate</a:t>
            </a:r>
            <a:r>
              <a:rPr lang="en-US" dirty="0"/>
              <a:t>(IV)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9111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BE9D8-57E5-27C9-C044-5EB3957A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Isomerism in coordination compounds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9C799-573C-83D7-B9A3-CA172F10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compounds exhibit several types of isomerism:</a:t>
            </a:r>
          </a:p>
          <a:p>
            <a:r>
              <a:rPr lang="en-US" dirty="0"/>
              <a:t>Structural isomerism:</a:t>
            </a:r>
          </a:p>
          <a:p>
            <a:pPr lvl="1"/>
            <a:r>
              <a:rPr lang="en-US" dirty="0"/>
              <a:t>Ionization isomers ([Co(NH₃)₅Br]SO₄ vs [Co(NH₃)₅SO₄]Br)</a:t>
            </a:r>
          </a:p>
          <a:p>
            <a:pPr lvl="1"/>
            <a:r>
              <a:rPr lang="en-US" dirty="0"/>
              <a:t>Coordination isomers ([Co(NH₃)₆][Cr(CN)₆] vs [Cr(NH₃)₆][Co(CN)₆])</a:t>
            </a:r>
          </a:p>
          <a:p>
            <a:r>
              <a:rPr lang="en-US" dirty="0"/>
              <a:t>Stereoisomerism:</a:t>
            </a:r>
          </a:p>
          <a:p>
            <a:pPr lvl="1"/>
            <a:r>
              <a:rPr lang="en-US" dirty="0"/>
              <a:t>Geometrical isomers: cis-[Pt(NH₃)₂Cl₂] and trans-[Pt(NH₃)₂Cl₂]</a:t>
            </a:r>
          </a:p>
          <a:p>
            <a:pPr lvl="1"/>
            <a:r>
              <a:rPr lang="en-US" dirty="0"/>
              <a:t>Optical isomers: [Co(</a:t>
            </a:r>
            <a:r>
              <a:rPr lang="en-US" dirty="0" err="1"/>
              <a:t>en</a:t>
            </a:r>
            <a:r>
              <a:rPr lang="en-US" dirty="0"/>
              <a:t>)₃]³⁺ has non-superimposable mirror images (d and l forms).</a:t>
            </a:r>
          </a:p>
          <a:p>
            <a:r>
              <a:rPr lang="en-US" dirty="0"/>
              <a:t>These forms differ in spatial arrangement but often share the same formula, influencing their color, magnetic, and biological properties.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9685770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1214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Ретро</vt:lpstr>
      <vt:lpstr>Chemistry of complex compounds. Basic concepts of chemical coordination compounds. Classification and nomenclature of complex compounds</vt:lpstr>
      <vt:lpstr>Complex compounds</vt:lpstr>
      <vt:lpstr>Historical background</vt:lpstr>
      <vt:lpstr>Basic concepts and terminology</vt:lpstr>
      <vt:lpstr>Structure and bonding</vt:lpstr>
      <vt:lpstr>Bonding models</vt:lpstr>
      <vt:lpstr>Classification of complex compounds</vt:lpstr>
      <vt:lpstr>Nomenclature rules (IUPAC system)</vt:lpstr>
      <vt:lpstr>Isomerism in coordination compounds</vt:lpstr>
      <vt:lpstr>Applications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eze</dc:creator>
  <cp:lastModifiedBy>eze</cp:lastModifiedBy>
  <cp:revision>5</cp:revision>
  <dcterms:created xsi:type="dcterms:W3CDTF">2025-11-04T13:13:58Z</dcterms:created>
  <dcterms:modified xsi:type="dcterms:W3CDTF">2025-11-05T15:02:45Z</dcterms:modified>
</cp:coreProperties>
</file>